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sldIdLst>
    <p:sldId id="265" r:id="rId2"/>
    <p:sldId id="256" r:id="rId3"/>
    <p:sldId id="257" r:id="rId4"/>
    <p:sldId id="258" r:id="rId5"/>
    <p:sldId id="259" r:id="rId6"/>
    <p:sldId id="266" r:id="rId7"/>
    <p:sldId id="260" r:id="rId8"/>
    <p:sldId id="261" r:id="rId9"/>
    <p:sldId id="262" r:id="rId10"/>
    <p:sldId id="263" r:id="rId11"/>
    <p:sldId id="264"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5F14AD-212E-B482-0722-B57EFA6A9E6F}" v="73" dt="2024-10-30T15:40:33.94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87" autoAdjust="0"/>
    <p:restoredTop sz="94660"/>
  </p:normalViewPr>
  <p:slideViewPr>
    <p:cSldViewPr snapToGrid="0">
      <p:cViewPr varScale="1">
        <p:scale>
          <a:sx n="123" d="100"/>
          <a:sy n="123" d="100"/>
        </p:scale>
        <p:origin x="208" y="5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8948807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058178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184193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852148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266209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80369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1262830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310574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947793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513203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11/10/24</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3230172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11/10/24</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4033640083"/>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04" r:id="rId6"/>
    <p:sldLayoutId id="2147483700" r:id="rId7"/>
    <p:sldLayoutId id="2147483701" r:id="rId8"/>
    <p:sldLayoutId id="2147483702" r:id="rId9"/>
    <p:sldLayoutId id="2147483703" r:id="rId10"/>
    <p:sldLayoutId id="214748370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a:extLst>
              <a:ext uri="{FF2B5EF4-FFF2-40B4-BE49-F238E27FC236}">
                <a16:creationId xmlns:a16="http://schemas.microsoft.com/office/drawing/2014/main" id="{63BAA149-7181-334A-8A73-43C3E8559A0E}"/>
              </a:ext>
            </a:extLst>
          </p:cNvPr>
          <p:cNvSpPr/>
          <p:nvPr/>
        </p:nvSpPr>
        <p:spPr>
          <a:xfrm>
            <a:off x="2213263" y="1226126"/>
            <a:ext cx="6629401" cy="40732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t>Name:			Parwiz Daqiq</a:t>
            </a:r>
          </a:p>
          <a:p>
            <a:r>
              <a:rPr lang="en-US" sz="2000" dirty="0"/>
              <a:t>Program: 		BCS. Computer Science</a:t>
            </a:r>
          </a:p>
          <a:p>
            <a:r>
              <a:rPr lang="en-US" sz="2000" dirty="0"/>
              <a:t>Course:  		Java and Web Development</a:t>
            </a:r>
          </a:p>
          <a:p>
            <a:r>
              <a:rPr lang="en-US" sz="2000" dirty="0"/>
              <a:t>Matriculation: 		9210490</a:t>
            </a:r>
          </a:p>
          <a:p>
            <a:r>
              <a:rPr lang="en-US" sz="2000" dirty="0"/>
              <a:t>Date: 			2024/11/1</a:t>
            </a:r>
          </a:p>
          <a:p>
            <a:r>
              <a:rPr lang="en-US" sz="2000" dirty="0"/>
              <a:t>Institute: 		IU International University of 			Applied Sciences</a:t>
            </a:r>
            <a:endParaRPr lang="en-AF" sz="2000" dirty="0"/>
          </a:p>
        </p:txBody>
      </p:sp>
    </p:spTree>
    <p:extLst>
      <p:ext uri="{BB962C8B-B14F-4D97-AF65-F5344CB8AC3E}">
        <p14:creationId xmlns:p14="http://schemas.microsoft.com/office/powerpoint/2010/main" val="3540362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D4330C6-C1CA-8AAE-9F16-E9388D127FB8}"/>
              </a:ext>
            </a:extLst>
          </p:cNvPr>
          <p:cNvSpPr>
            <a:spLocks noGrp="1"/>
          </p:cNvSpPr>
          <p:nvPr>
            <p:ph idx="1"/>
          </p:nvPr>
        </p:nvSpPr>
        <p:spPr>
          <a:xfrm>
            <a:off x="839230" y="762000"/>
            <a:ext cx="10668000" cy="5048610"/>
          </a:xfrm>
        </p:spPr>
        <p:txBody>
          <a:bodyPr vert="horz" lIns="91440" tIns="45720" rIns="91440" bIns="45720" rtlCol="0" anchor="t">
            <a:normAutofit fontScale="62500" lnSpcReduction="20000"/>
          </a:bodyPr>
          <a:lstStyle/>
          <a:p>
            <a:r>
              <a:rPr lang="en-US" dirty="0">
                <a:ea typeface="+mn-lt"/>
                <a:cs typeface="+mn-lt"/>
              </a:rPr>
              <a:t>Welcome from Net-Friends, a social media site created to unite individuals via a smooth, entertaining interaction. Net-Friends' user-friendly layout makes it simple for users to connect with friends, upload posts, and establish profiles. To examine profile images, work data, and other user information, you may peruse user profiles. By like pictures and adding friends to your network, you can keep up with the latest happenings.</a:t>
            </a:r>
            <a:endParaRPr lang="en-US" dirty="0">
              <a:solidFill>
                <a:srgbClr val="FFFFFF">
                  <a:alpha val="70000"/>
                </a:srgbClr>
              </a:solidFill>
            </a:endParaRPr>
          </a:p>
          <a:p>
            <a:endParaRPr lang="en-US" dirty="0">
              <a:solidFill>
                <a:srgbClr val="FFFFFF">
                  <a:alpha val="70000"/>
                </a:srgbClr>
              </a:solidFill>
            </a:endParaRPr>
          </a:p>
          <a:p>
            <a:r>
              <a:rPr lang="en-US" dirty="0">
                <a:ea typeface="+mn-lt"/>
                <a:cs typeface="+mn-lt"/>
              </a:rPr>
              <a:t>Additionally, for a more pleasant browsing experience in low light, our platform has a stylish Dark Mode. The convenient log-out button at the top allows you to easily log out with a single click when you're finished for the day. Enter a social environment that is easy to use and makes relationships fun!</a:t>
            </a:r>
          </a:p>
          <a:p>
            <a:endParaRPr lang="en-US" dirty="0">
              <a:ea typeface="+mn-lt"/>
              <a:cs typeface="+mn-lt"/>
            </a:endParaRPr>
          </a:p>
          <a:p>
            <a:r>
              <a:rPr lang="en-US" dirty="0">
                <a:ea typeface="+mn-lt"/>
                <a:cs typeface="+mn-lt"/>
              </a:rPr>
              <a:t>MongoDB credentials: </a:t>
            </a:r>
          </a:p>
          <a:p>
            <a:pPr marL="0" indent="0">
              <a:buNone/>
            </a:pPr>
            <a:r>
              <a:rPr lang="en-US" dirty="0">
                <a:ea typeface="+mn-lt"/>
                <a:cs typeface="+mn-lt"/>
              </a:rPr>
              <a:t>Email: </a:t>
            </a:r>
            <a:r>
              <a:rPr lang="en-US" dirty="0" err="1">
                <a:ea typeface="+mn-lt"/>
                <a:cs typeface="+mn-lt"/>
              </a:rPr>
              <a:t>daqiqparwiz@gmail.com</a:t>
            </a:r>
            <a:endParaRPr lang="en-US" dirty="0">
              <a:ea typeface="+mn-lt"/>
              <a:cs typeface="+mn-lt"/>
            </a:endParaRPr>
          </a:p>
          <a:p>
            <a:pPr marL="0" indent="0">
              <a:buNone/>
            </a:pPr>
            <a:r>
              <a:rPr lang="en-US" dirty="0">
                <a:ea typeface="+mn-lt"/>
                <a:cs typeface="+mn-lt"/>
              </a:rPr>
              <a:t>Password: </a:t>
            </a:r>
            <a:r>
              <a:rPr lang="en-US" dirty="0" err="1">
                <a:ea typeface="+mn-lt"/>
                <a:cs typeface="+mn-lt"/>
              </a:rPr>
              <a:t>Parwiz</a:t>
            </a:r>
            <a:r>
              <a:rPr lang="en-US" dirty="0">
                <a:ea typeface="+mn-lt"/>
                <a:cs typeface="+mn-lt"/>
              </a:rPr>
              <a:t>#@001</a:t>
            </a:r>
            <a:endParaRPr lang="en-US" dirty="0"/>
          </a:p>
          <a:p>
            <a:endParaRPr lang="en-US" dirty="0"/>
          </a:p>
        </p:txBody>
      </p:sp>
    </p:spTree>
    <p:extLst>
      <p:ext uri="{BB962C8B-B14F-4D97-AF65-F5344CB8AC3E}">
        <p14:creationId xmlns:p14="http://schemas.microsoft.com/office/powerpoint/2010/main" val="10670412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creen Recording 1403-08-07 at 20.54.58">
            <a:hlinkClick r:id="" action="ppaction://media"/>
            <a:extLst>
              <a:ext uri="{FF2B5EF4-FFF2-40B4-BE49-F238E27FC236}">
                <a16:creationId xmlns:a16="http://schemas.microsoft.com/office/drawing/2014/main" id="{3335C6F4-C3D9-98AB-B634-B2C471B6F9F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34" y="12632"/>
            <a:ext cx="12196666" cy="6853517"/>
          </a:xfrm>
          <a:prstGeom prst="rect">
            <a:avLst/>
          </a:prstGeom>
        </p:spPr>
      </p:pic>
    </p:spTree>
    <p:extLst>
      <p:ext uri="{BB962C8B-B14F-4D97-AF65-F5344CB8AC3E}">
        <p14:creationId xmlns:p14="http://schemas.microsoft.com/office/powerpoint/2010/main" val="1470703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45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p:cNvSpPr>
            <a:spLocks noGrp="1"/>
          </p:cNvSpPr>
          <p:nvPr>
            <p:ph type="ctrTitle"/>
          </p:nvPr>
        </p:nvSpPr>
        <p:spPr>
          <a:xfrm>
            <a:off x="6858000" y="133865"/>
            <a:ext cx="4572000" cy="2286000"/>
          </a:xfrm>
        </p:spPr>
        <p:txBody>
          <a:bodyPr>
            <a:normAutofit/>
          </a:bodyPr>
          <a:lstStyle/>
          <a:p>
            <a:pPr algn="l"/>
            <a:r>
              <a:rPr lang="en-US" sz="4400" dirty="0"/>
              <a:t>Net-Friends</a:t>
            </a:r>
            <a:br>
              <a:rPr lang="en-US" sz="4400" dirty="0"/>
            </a:br>
            <a:endParaRPr lang="en-US" sz="4400" dirty="0"/>
          </a:p>
        </p:txBody>
      </p:sp>
      <p:sp>
        <p:nvSpPr>
          <p:cNvPr id="11" name="Freeform: Shape 10">
            <a:extLst>
              <a:ext uri="{FF2B5EF4-FFF2-40B4-BE49-F238E27FC236}">
                <a16:creationId xmlns:a16="http://schemas.microsoft.com/office/drawing/2014/main" id="{F47DB6CD-8E9E-4643-B3B6-01BD80429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8" name="Subtitle 2">
            <a:extLst>
              <a:ext uri="{FF2B5EF4-FFF2-40B4-BE49-F238E27FC236}">
                <a16:creationId xmlns:a16="http://schemas.microsoft.com/office/drawing/2014/main" id="{AD75258C-061B-53F6-42C4-DFEC2013BE56}"/>
              </a:ext>
            </a:extLst>
          </p:cNvPr>
          <p:cNvSpPr txBox="1">
            <a:spLocks/>
          </p:cNvSpPr>
          <p:nvPr/>
        </p:nvSpPr>
        <p:spPr>
          <a:xfrm>
            <a:off x="6858000" y="2285995"/>
            <a:ext cx="4572000" cy="1524000"/>
          </a:xfrm>
          <a:prstGeom prst="rect">
            <a:avLst/>
          </a:prstGeom>
        </p:spPr>
        <p:txBody>
          <a:bodyPr vert="horz" lIns="91440" tIns="45720" rIns="91440" bIns="45720" rtlCol="0" anchor="t">
            <a:normAutofit/>
          </a:bodyPr>
          <a:lstStyle>
            <a:lvl1pPr marL="0" indent="0" algn="ctr" defTabSz="914400" rtl="0" eaLnBrk="1" latinLnBrk="0" hangingPunct="1">
              <a:lnSpc>
                <a:spcPct val="125000"/>
              </a:lnSpc>
              <a:spcBef>
                <a:spcPts val="1000"/>
              </a:spcBef>
              <a:buFont typeface="Arial" panose="020B0604020202020204" pitchFamily="34" charset="0"/>
              <a:buNone/>
              <a:defRPr sz="2400" kern="1200">
                <a:solidFill>
                  <a:schemeClr val="tx1">
                    <a:alpha val="70000"/>
                  </a:schemeClr>
                </a:solidFill>
                <a:latin typeface="+mn-lt"/>
                <a:ea typeface="+mn-ea"/>
                <a:cs typeface="+mn-cs"/>
              </a:defRPr>
            </a:lvl1pPr>
            <a:lvl2pPr marL="457200" indent="0" algn="ctr" defTabSz="914400" rtl="0" eaLnBrk="1" latinLnBrk="0" hangingPunct="1">
              <a:lnSpc>
                <a:spcPct val="125000"/>
              </a:lnSpc>
              <a:spcBef>
                <a:spcPts val="500"/>
              </a:spcBef>
              <a:buFont typeface="Arial" panose="020B0604020202020204" pitchFamily="34" charset="0"/>
              <a:buNone/>
              <a:defRPr sz="2000" kern="1200">
                <a:solidFill>
                  <a:schemeClr val="tx1">
                    <a:alpha val="70000"/>
                  </a:schemeClr>
                </a:solidFill>
                <a:latin typeface="+mn-lt"/>
                <a:ea typeface="+mn-ea"/>
                <a:cs typeface="+mn-cs"/>
              </a:defRPr>
            </a:lvl2pPr>
            <a:lvl3pPr marL="914400" indent="0" algn="ctr" defTabSz="914400" rtl="0" eaLnBrk="1" latinLnBrk="0" hangingPunct="1">
              <a:lnSpc>
                <a:spcPct val="125000"/>
              </a:lnSpc>
              <a:spcBef>
                <a:spcPts val="500"/>
              </a:spcBef>
              <a:buFont typeface="Arial" panose="020B0604020202020204" pitchFamily="34" charset="0"/>
              <a:buNone/>
              <a:defRPr sz="1800" kern="1200">
                <a:solidFill>
                  <a:schemeClr val="tx1">
                    <a:alpha val="70000"/>
                  </a:schemeClr>
                </a:solidFill>
                <a:latin typeface="+mn-lt"/>
                <a:ea typeface="+mn-ea"/>
                <a:cs typeface="+mn-cs"/>
              </a:defRPr>
            </a:lvl3pPr>
            <a:lvl4pPr marL="1371600" indent="0" algn="ctr" defTabSz="914400" rtl="0" eaLnBrk="1" latinLnBrk="0" hangingPunct="1">
              <a:lnSpc>
                <a:spcPct val="125000"/>
              </a:lnSpc>
              <a:spcBef>
                <a:spcPts val="500"/>
              </a:spcBef>
              <a:buFont typeface="Arial" panose="020B0604020202020204" pitchFamily="34" charset="0"/>
              <a:buNone/>
              <a:defRPr sz="1600" kern="1200">
                <a:solidFill>
                  <a:schemeClr val="tx1">
                    <a:alpha val="70000"/>
                  </a:schemeClr>
                </a:solidFill>
                <a:latin typeface="+mn-lt"/>
                <a:ea typeface="+mn-ea"/>
                <a:cs typeface="+mn-cs"/>
              </a:defRPr>
            </a:lvl4pPr>
            <a:lvl5pPr marL="1828800" indent="0" algn="ctr" defTabSz="914400" rtl="0" eaLnBrk="1" latinLnBrk="0" hangingPunct="1">
              <a:lnSpc>
                <a:spcPct val="125000"/>
              </a:lnSpc>
              <a:spcBef>
                <a:spcPts val="500"/>
              </a:spcBef>
              <a:buFont typeface="Arial" panose="020B0604020202020204" pitchFamily="34" charset="0"/>
              <a:buNone/>
              <a:defRPr sz="1600" kern="1200">
                <a:solidFill>
                  <a:schemeClr val="tx1">
                    <a:alpha val="70000"/>
                  </a:schemeClr>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dirty="0">
                <a:solidFill>
                  <a:srgbClr val="FFFFFF">
                    <a:alpha val="70000"/>
                  </a:srgbClr>
                </a:solidFill>
              </a:rPr>
              <a:t>Net-Friends Frontend : </a:t>
            </a:r>
            <a:r>
              <a:rPr lang="en-US" u="sng" dirty="0">
                <a:solidFill>
                  <a:schemeClr val="tx1"/>
                </a:solidFill>
                <a:ea typeface="+mn-lt"/>
                <a:cs typeface="+mn-lt"/>
              </a:rPr>
              <a:t>https://</a:t>
            </a:r>
            <a:r>
              <a:rPr lang="en-US" u="sng" dirty="0" err="1">
                <a:solidFill>
                  <a:schemeClr val="tx1"/>
                </a:solidFill>
                <a:ea typeface="+mn-lt"/>
                <a:cs typeface="+mn-lt"/>
              </a:rPr>
              <a:t>github.com</a:t>
            </a:r>
            <a:r>
              <a:rPr lang="en-US" u="sng" dirty="0">
                <a:solidFill>
                  <a:schemeClr val="tx1"/>
                </a:solidFill>
                <a:ea typeface="+mn-lt"/>
                <a:cs typeface="+mn-lt"/>
              </a:rPr>
              <a:t>/</a:t>
            </a:r>
            <a:r>
              <a:rPr lang="en-US" u="sng" dirty="0" err="1">
                <a:solidFill>
                  <a:schemeClr val="tx1"/>
                </a:solidFill>
                <a:ea typeface="+mn-lt"/>
                <a:cs typeface="+mn-lt"/>
              </a:rPr>
              <a:t>parwizdaqiq</a:t>
            </a:r>
            <a:r>
              <a:rPr lang="en-US" u="sng" dirty="0">
                <a:solidFill>
                  <a:schemeClr val="tx1"/>
                </a:solidFill>
                <a:ea typeface="+mn-lt"/>
                <a:cs typeface="+mn-lt"/>
              </a:rPr>
              <a:t>/Net-</a:t>
            </a:r>
            <a:r>
              <a:rPr lang="en-US" u="sng" dirty="0" err="1">
                <a:solidFill>
                  <a:schemeClr val="tx1"/>
                </a:solidFill>
                <a:ea typeface="+mn-lt"/>
                <a:cs typeface="+mn-lt"/>
              </a:rPr>
              <a:t>Friends.git</a:t>
            </a:r>
            <a:endParaRPr lang="en-US" dirty="0">
              <a:solidFill>
                <a:srgbClr val="FFFFFF">
                  <a:alpha val="70000"/>
                </a:srgbClr>
              </a:solidFill>
              <a:ea typeface="+mn-lt"/>
              <a:cs typeface="+mn-lt"/>
            </a:endParaRPr>
          </a:p>
          <a:p>
            <a:pPr algn="l"/>
            <a:endParaRPr lang="en-US" dirty="0">
              <a:solidFill>
                <a:srgbClr val="FFFFFF">
                  <a:alpha val="70000"/>
                </a:srgbClr>
              </a:solidFill>
            </a:endParaRPr>
          </a:p>
        </p:txBody>
      </p:sp>
    </p:spTree>
    <p:extLst>
      <p:ext uri="{BB962C8B-B14F-4D97-AF65-F5344CB8AC3E}">
        <p14:creationId xmlns:p14="http://schemas.microsoft.com/office/powerpoint/2010/main" val="109857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FAADA-90DD-1B57-67F3-29791B723120}"/>
              </a:ext>
            </a:extLst>
          </p:cNvPr>
          <p:cNvSpPr>
            <a:spLocks noGrp="1"/>
          </p:cNvSpPr>
          <p:nvPr>
            <p:ph type="title"/>
          </p:nvPr>
        </p:nvSpPr>
        <p:spPr/>
        <p:txBody>
          <a:bodyPr/>
          <a:lstStyle/>
          <a:p>
            <a:r>
              <a:rPr lang="en-US" dirty="0"/>
              <a:t>Purpose of the Web app</a:t>
            </a:r>
          </a:p>
        </p:txBody>
      </p:sp>
      <p:sp>
        <p:nvSpPr>
          <p:cNvPr id="3" name="Content Placeholder 2">
            <a:extLst>
              <a:ext uri="{FF2B5EF4-FFF2-40B4-BE49-F238E27FC236}">
                <a16:creationId xmlns:a16="http://schemas.microsoft.com/office/drawing/2014/main" id="{A0A91CA7-889A-2CCA-27AD-A6DD6B147CC4}"/>
              </a:ext>
            </a:extLst>
          </p:cNvPr>
          <p:cNvSpPr>
            <a:spLocks noGrp="1"/>
          </p:cNvSpPr>
          <p:nvPr>
            <p:ph idx="1"/>
          </p:nvPr>
        </p:nvSpPr>
        <p:spPr>
          <a:xfrm>
            <a:off x="762000" y="2286000"/>
            <a:ext cx="10668000" cy="3843826"/>
          </a:xfrm>
        </p:spPr>
        <p:txBody>
          <a:bodyPr vert="horz" lIns="91440" tIns="45720" rIns="91440" bIns="45720" rtlCol="0" anchor="t">
            <a:normAutofit fontScale="55000" lnSpcReduction="20000"/>
          </a:bodyPr>
          <a:lstStyle/>
          <a:p>
            <a:r>
              <a:rPr lang="en-US" dirty="0">
                <a:ea typeface="+mn-lt"/>
                <a:cs typeface="+mn-lt"/>
              </a:rPr>
              <a:t>Through interaction and content sharing, our social web application aims to strengthen user relationships. Important characteristics include:</a:t>
            </a:r>
            <a:endParaRPr lang="en-US" dirty="0">
              <a:solidFill>
                <a:srgbClr val="FFFFFF">
                  <a:alpha val="70000"/>
                </a:srgbClr>
              </a:solidFill>
            </a:endParaRPr>
          </a:p>
          <a:p>
            <a:r>
              <a:rPr lang="en-US" b="1" dirty="0">
                <a:ea typeface="+mn-lt"/>
                <a:cs typeface="+mn-lt"/>
              </a:rPr>
              <a:t>Post Uploading:</a:t>
            </a:r>
            <a:r>
              <a:rPr lang="en-US" dirty="0">
                <a:ea typeface="+mn-lt"/>
                <a:cs typeface="+mn-lt"/>
              </a:rPr>
              <a:t> Users may share updates and special occasions with their friends by creating and uploading posts.</a:t>
            </a:r>
            <a:endParaRPr lang="en-US" dirty="0"/>
          </a:p>
          <a:p>
            <a:r>
              <a:rPr lang="en-US" b="1" dirty="0">
                <a:ea typeface="+mn-lt"/>
                <a:cs typeface="+mn-lt"/>
              </a:rPr>
              <a:t>User interaction</a:t>
            </a:r>
            <a:r>
              <a:rPr lang="en-US" dirty="0">
                <a:ea typeface="+mn-lt"/>
                <a:cs typeface="+mn-lt"/>
              </a:rPr>
              <a:t> fosters engagement and a feeling of community by allowing friends to like and comment on each other's postings.</a:t>
            </a:r>
            <a:endParaRPr lang="en-US" dirty="0"/>
          </a:p>
          <a:p>
            <a:r>
              <a:rPr lang="en-US" b="1" dirty="0">
                <a:ea typeface="+mn-lt"/>
                <a:cs typeface="+mn-lt"/>
              </a:rPr>
              <a:t>Profile Customization:</a:t>
            </a:r>
            <a:r>
              <a:rPr lang="en-US" dirty="0">
                <a:ea typeface="+mn-lt"/>
                <a:cs typeface="+mn-lt"/>
              </a:rPr>
              <a:t> By including their occupation, a brief biography, and a profile photo, any user may make their own unique profile.</a:t>
            </a:r>
            <a:endParaRPr lang="en-US" dirty="0"/>
          </a:p>
          <a:p>
            <a:r>
              <a:rPr lang="en-US" b="1" dirty="0">
                <a:ea typeface="+mn-lt"/>
                <a:cs typeface="+mn-lt"/>
              </a:rPr>
              <a:t>Friendship &amp; Following:</a:t>
            </a:r>
            <a:r>
              <a:rPr lang="en-US" dirty="0">
                <a:ea typeface="+mn-lt"/>
                <a:cs typeface="+mn-lt"/>
              </a:rPr>
              <a:t> Users may broaden their social network by following people to stay up to date on their activities.</a:t>
            </a:r>
            <a:endParaRPr lang="en-US" dirty="0"/>
          </a:p>
          <a:p>
            <a:r>
              <a:rPr lang="en-US" dirty="0">
                <a:ea typeface="+mn-lt"/>
                <a:cs typeface="+mn-lt"/>
              </a:rPr>
              <a:t>The software seeks to establish a platform that allows users to express themselves, keep in touch, and make deep connections online.</a:t>
            </a:r>
            <a:endParaRPr lang="en-US" dirty="0"/>
          </a:p>
          <a:p>
            <a:endParaRPr lang="en-US"/>
          </a:p>
        </p:txBody>
      </p:sp>
    </p:spTree>
    <p:extLst>
      <p:ext uri="{BB962C8B-B14F-4D97-AF65-F5344CB8AC3E}">
        <p14:creationId xmlns:p14="http://schemas.microsoft.com/office/powerpoint/2010/main" val="32885255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3B415D11-6899-4C75-BEAD-79C4656DC0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 y="762007"/>
            <a:ext cx="5948806" cy="6095979"/>
          </a:xfrm>
          <a:custGeom>
            <a:avLst/>
            <a:gdLst>
              <a:gd name="connsiteX0" fmla="*/ 1573832 w 5948806"/>
              <a:gd name="connsiteY0" fmla="*/ 765 h 6095979"/>
              <a:gd name="connsiteX1" fmla="*/ 2734663 w 5948806"/>
              <a:gd name="connsiteY1" fmla="*/ 238687 h 6095979"/>
              <a:gd name="connsiteX2" fmla="*/ 5668316 w 5948806"/>
              <a:gd name="connsiteY2" fmla="*/ 3639516 h 6095979"/>
              <a:gd name="connsiteX3" fmla="*/ 5937022 w 5948806"/>
              <a:gd name="connsiteY3" fmla="*/ 5865869 h 6095979"/>
              <a:gd name="connsiteX4" fmla="*/ 5948806 w 5948806"/>
              <a:gd name="connsiteY4" fmla="*/ 6095979 h 6095979"/>
              <a:gd name="connsiteX5" fmla="*/ 0 w 5948806"/>
              <a:gd name="connsiteY5" fmla="*/ 6095979 h 6095979"/>
              <a:gd name="connsiteX6" fmla="*/ 0 w 5948806"/>
              <a:gd name="connsiteY6" fmla="*/ 1621672 h 6095979"/>
              <a:gd name="connsiteX7" fmla="*/ 36310 w 5948806"/>
              <a:gd name="connsiteY7" fmla="*/ 1518814 h 6095979"/>
              <a:gd name="connsiteX8" fmla="*/ 287891 w 5948806"/>
              <a:gd name="connsiteY8" fmla="*/ 956872 h 6095979"/>
              <a:gd name="connsiteX9" fmla="*/ 1573832 w 5948806"/>
              <a:gd name="connsiteY9" fmla="*/ 765 h 6095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48806" h="6095979">
                <a:moveTo>
                  <a:pt x="1573832" y="765"/>
                </a:moveTo>
                <a:cubicBezTo>
                  <a:pt x="1940190" y="-10734"/>
                  <a:pt x="2329345" y="109280"/>
                  <a:pt x="2734663" y="238687"/>
                </a:cubicBezTo>
                <a:cubicBezTo>
                  <a:pt x="4118244" y="680647"/>
                  <a:pt x="5296697" y="1302752"/>
                  <a:pt x="5668316" y="3639516"/>
                </a:cubicBezTo>
                <a:cubicBezTo>
                  <a:pt x="5788299" y="4393559"/>
                  <a:pt x="5890546" y="5142244"/>
                  <a:pt x="5937022" y="5865869"/>
                </a:cubicBezTo>
                <a:lnTo>
                  <a:pt x="5948806"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A3BFB3E6-2D9E-4A5C-826F-44A91F597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
        <p:nvSpPr>
          <p:cNvPr id="8" name="Content Placeholder 7">
            <a:extLst>
              <a:ext uri="{FF2B5EF4-FFF2-40B4-BE49-F238E27FC236}">
                <a16:creationId xmlns:a16="http://schemas.microsoft.com/office/drawing/2014/main" id="{B87E0537-4656-0101-0329-8F822F09B6DC}"/>
              </a:ext>
            </a:extLst>
          </p:cNvPr>
          <p:cNvSpPr>
            <a:spLocks noGrp="1"/>
          </p:cNvSpPr>
          <p:nvPr>
            <p:ph idx="1"/>
          </p:nvPr>
        </p:nvSpPr>
        <p:spPr>
          <a:xfrm>
            <a:off x="6013471" y="1693286"/>
            <a:ext cx="5272216" cy="3717325"/>
          </a:xfrm>
        </p:spPr>
        <p:txBody>
          <a:bodyPr vert="horz" lIns="91440" tIns="45720" rIns="91440" bIns="45720" rtlCol="0" anchor="t">
            <a:noAutofit/>
          </a:bodyPr>
          <a:lstStyle/>
          <a:p>
            <a:r>
              <a:rPr lang="en-US" sz="1600" dirty="0">
                <a:ea typeface="+mn-lt"/>
                <a:cs typeface="+mn-lt"/>
              </a:rPr>
              <a:t>Users first register their information to create an account, and then they log in and verify their credentials against the database as part of the user registration and interaction sequence. Following a successful login, the backend connects to the database and safely saves the user's data for later use. After that, users may control their accounts by posting content straight from their profiles and adding images. User-generated material may be easily retrieved and managed since each upload is verified and stored in the database, connected to the appropriate user account. Through content sharing, this flow promotes community participation, safe data storage, and an easy-to-use interface.</a:t>
            </a:r>
            <a:endParaRPr lang="en-US" sz="1600" dirty="0">
              <a:solidFill>
                <a:srgbClr val="FFFFFF">
                  <a:alpha val="70000"/>
                </a:srgbClr>
              </a:solidFill>
            </a:endParaRPr>
          </a:p>
          <a:p>
            <a:endParaRPr lang="en-US" sz="1600" dirty="0">
              <a:solidFill>
                <a:srgbClr val="FFFFFF">
                  <a:alpha val="70000"/>
                </a:srgbClr>
              </a:solidFill>
            </a:endParaRPr>
          </a:p>
        </p:txBody>
      </p:sp>
      <p:sp>
        <p:nvSpPr>
          <p:cNvPr id="2" name="Title 1">
            <a:extLst>
              <a:ext uri="{FF2B5EF4-FFF2-40B4-BE49-F238E27FC236}">
                <a16:creationId xmlns:a16="http://schemas.microsoft.com/office/drawing/2014/main" id="{CF037B32-1E09-E4AA-85A1-1A6ABC47C604}"/>
              </a:ext>
            </a:extLst>
          </p:cNvPr>
          <p:cNvSpPr>
            <a:spLocks noGrp="1"/>
          </p:cNvSpPr>
          <p:nvPr>
            <p:ph type="title"/>
          </p:nvPr>
        </p:nvSpPr>
        <p:spPr>
          <a:xfrm>
            <a:off x="5919396" y="700320"/>
            <a:ext cx="4572000" cy="1524010"/>
          </a:xfrm>
        </p:spPr>
        <p:txBody>
          <a:bodyPr anchor="t">
            <a:normAutofit/>
          </a:bodyPr>
          <a:lstStyle/>
          <a:p>
            <a:r>
              <a:rPr lang="en-US" sz="3200">
                <a:ea typeface="+mj-lt"/>
                <a:cs typeface="+mj-lt"/>
              </a:rPr>
              <a:t>Architecture diagram</a:t>
            </a:r>
            <a:endParaRPr lang="en-US"/>
          </a:p>
          <a:p>
            <a:endParaRPr lang="en-US" sz="3200" dirty="0"/>
          </a:p>
        </p:txBody>
      </p:sp>
      <p:pic>
        <p:nvPicPr>
          <p:cNvPr id="5" name="Picture 4">
            <a:extLst>
              <a:ext uri="{FF2B5EF4-FFF2-40B4-BE49-F238E27FC236}">
                <a16:creationId xmlns:a16="http://schemas.microsoft.com/office/drawing/2014/main" id="{0C92D807-BE16-5D47-ABFB-3577AEA687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594" y="1"/>
            <a:ext cx="5971092" cy="6858000"/>
          </a:xfrm>
          <a:prstGeom prst="rect">
            <a:avLst/>
          </a:prstGeom>
        </p:spPr>
      </p:pic>
    </p:spTree>
    <p:extLst>
      <p:ext uri="{BB962C8B-B14F-4D97-AF65-F5344CB8AC3E}">
        <p14:creationId xmlns:p14="http://schemas.microsoft.com/office/powerpoint/2010/main" val="9777723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CFF309-B621-3730-342B-9D9C952EF32E}"/>
              </a:ext>
            </a:extLst>
          </p:cNvPr>
          <p:cNvSpPr>
            <a:spLocks noGrp="1"/>
          </p:cNvSpPr>
          <p:nvPr>
            <p:ph idx="1"/>
          </p:nvPr>
        </p:nvSpPr>
        <p:spPr>
          <a:xfrm>
            <a:off x="851647" y="1322294"/>
            <a:ext cx="10668000" cy="3818083"/>
          </a:xfrm>
        </p:spPr>
        <p:txBody>
          <a:bodyPr vert="horz" lIns="91440" tIns="45720" rIns="91440" bIns="45720" rtlCol="0" anchor="t">
            <a:normAutofit fontScale="77500" lnSpcReduction="20000"/>
          </a:bodyPr>
          <a:lstStyle/>
          <a:p>
            <a:r>
              <a:rPr lang="en-US" dirty="0">
                <a:ea typeface="+mn-lt"/>
                <a:cs typeface="+mn-lt"/>
              </a:rPr>
              <a:t>Here is a quick summary of the technologies I have chosen:</a:t>
            </a:r>
            <a:endParaRPr lang="en-US" dirty="0">
              <a:solidFill>
                <a:srgbClr val="FFFFFF">
                  <a:alpha val="70000"/>
                </a:srgbClr>
              </a:solidFill>
            </a:endParaRPr>
          </a:p>
          <a:p>
            <a:endParaRPr lang="en-US">
              <a:solidFill>
                <a:srgbClr val="FFFFFF">
                  <a:alpha val="70000"/>
                </a:srgbClr>
              </a:solidFill>
            </a:endParaRPr>
          </a:p>
          <a:p>
            <a:r>
              <a:rPr lang="en-US">
                <a:ea typeface="+mn-lt"/>
                <a:cs typeface="+mn-lt"/>
              </a:rPr>
              <a:t>I used HTML, CSS, and JavaScript for the frontend using the React framework, which enables a component-based, responsive user interface.</a:t>
            </a:r>
            <a:endParaRPr lang="en-US"/>
          </a:p>
          <a:p>
            <a:endParaRPr lang="en-US"/>
          </a:p>
          <a:p>
            <a:r>
              <a:rPr lang="en-US" dirty="0">
                <a:ea typeface="+mn-lt"/>
                <a:cs typeface="+mn-lt"/>
              </a:rPr>
              <a:t>I decided to use Node.js and MongoDB as the database on the backend since they are effective for processing data in real time and offer flexibility in handling both structured and unstructured data. The frontend and backend components may communicate with one other without any problems thanks to this stack.</a:t>
            </a:r>
            <a:endParaRPr lang="en-US" dirty="0"/>
          </a:p>
          <a:p>
            <a:endParaRPr lang="en-US"/>
          </a:p>
        </p:txBody>
      </p:sp>
    </p:spTree>
    <p:extLst>
      <p:ext uri="{BB962C8B-B14F-4D97-AF65-F5344CB8AC3E}">
        <p14:creationId xmlns:p14="http://schemas.microsoft.com/office/powerpoint/2010/main" val="8995122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22628-FFF2-3140-8FE0-A322FB3FF7C5}"/>
              </a:ext>
            </a:extLst>
          </p:cNvPr>
          <p:cNvSpPr>
            <a:spLocks noGrp="1"/>
          </p:cNvSpPr>
          <p:nvPr>
            <p:ph type="title"/>
          </p:nvPr>
        </p:nvSpPr>
        <p:spPr/>
        <p:txBody>
          <a:bodyPr/>
          <a:lstStyle/>
          <a:p>
            <a:r>
              <a:rPr lang="en-GB" dirty="0"/>
              <a:t>No Changes to the Proposal</a:t>
            </a:r>
            <a:endParaRPr lang="en-US" dirty="0"/>
          </a:p>
        </p:txBody>
      </p:sp>
      <p:sp>
        <p:nvSpPr>
          <p:cNvPr id="3" name="Content Placeholder 2">
            <a:extLst>
              <a:ext uri="{FF2B5EF4-FFF2-40B4-BE49-F238E27FC236}">
                <a16:creationId xmlns:a16="http://schemas.microsoft.com/office/drawing/2014/main" id="{6C54BEF1-D6B6-CD4A-840F-4ED1A1DCA2A2}"/>
              </a:ext>
            </a:extLst>
          </p:cNvPr>
          <p:cNvSpPr>
            <a:spLocks noGrp="1"/>
          </p:cNvSpPr>
          <p:nvPr>
            <p:ph idx="1"/>
          </p:nvPr>
        </p:nvSpPr>
        <p:spPr/>
        <p:txBody>
          <a:bodyPr/>
          <a:lstStyle/>
          <a:p>
            <a:r>
              <a:rPr lang="en-GB" dirty="0"/>
              <a:t>No changes have been made to the original proposal</a:t>
            </a:r>
            <a:endParaRPr lang="en-US" dirty="0"/>
          </a:p>
        </p:txBody>
      </p:sp>
    </p:spTree>
    <p:extLst>
      <p:ext uri="{BB962C8B-B14F-4D97-AF65-F5344CB8AC3E}">
        <p14:creationId xmlns:p14="http://schemas.microsoft.com/office/powerpoint/2010/main" val="2709570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login form&#10;&#10;Description automatically generated">
            <a:extLst>
              <a:ext uri="{FF2B5EF4-FFF2-40B4-BE49-F238E27FC236}">
                <a16:creationId xmlns:a16="http://schemas.microsoft.com/office/drawing/2014/main" id="{6F69877E-D823-6F5F-0590-6D89000C8A12}"/>
              </a:ext>
            </a:extLst>
          </p:cNvPr>
          <p:cNvPicPr>
            <a:picLocks noChangeAspect="1"/>
          </p:cNvPicPr>
          <p:nvPr/>
        </p:nvPicPr>
        <p:blipFill>
          <a:blip r:embed="rId2"/>
          <a:srcRect l="23820" r="23893" b="1"/>
          <a:stretch/>
        </p:blipFill>
        <p:spPr>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p:spPr>
      </p:pic>
      <p:sp>
        <p:nvSpPr>
          <p:cNvPr id="13" name="Freeform: Shape 12">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8" name="Content Placeholder 7">
            <a:extLst>
              <a:ext uri="{FF2B5EF4-FFF2-40B4-BE49-F238E27FC236}">
                <a16:creationId xmlns:a16="http://schemas.microsoft.com/office/drawing/2014/main" id="{DDA2F41B-0FF9-CD62-E590-DBB10AA132C2}"/>
              </a:ext>
            </a:extLst>
          </p:cNvPr>
          <p:cNvSpPr>
            <a:spLocks noGrp="1"/>
          </p:cNvSpPr>
          <p:nvPr>
            <p:ph idx="1"/>
          </p:nvPr>
        </p:nvSpPr>
        <p:spPr>
          <a:xfrm>
            <a:off x="6096000" y="481853"/>
            <a:ext cx="5334000" cy="5782236"/>
          </a:xfrm>
        </p:spPr>
        <p:txBody>
          <a:bodyPr vert="horz" lIns="91440" tIns="45720" rIns="91440" bIns="45720" rtlCol="0" anchor="t">
            <a:normAutofit fontScale="77500" lnSpcReduction="20000"/>
          </a:bodyPr>
          <a:lstStyle/>
          <a:p>
            <a:r>
              <a:rPr lang="en-US" sz="2400" dirty="0">
                <a:ea typeface="+mn-lt"/>
                <a:cs typeface="+mn-lt"/>
              </a:rPr>
              <a:t>Users first register their information to create an account, and then they log in and verify their credentials against the database as part of the user registration and interaction sequence. Following a successful login, the backend connects to the database and safely saves the user's data for later use. After that, users may control their accounts by posting content straight from their profiles and adding images. User-generated material may be easily retrieved and managed since each upload is verified and stored in the database, connected to the appropriate user account. Through content sharing, this flow promotes community participation, safe data storage, and an easy-to-use interface.</a:t>
            </a:r>
            <a:endParaRPr lang="en-US" sz="2400" dirty="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a:p>
            <a:endParaRPr lang="en-US" sz="2400">
              <a:solidFill>
                <a:srgbClr val="FFFFFF">
                  <a:alpha val="70000"/>
                </a:srgbClr>
              </a:solidFill>
            </a:endParaRPr>
          </a:p>
        </p:txBody>
      </p:sp>
    </p:spTree>
    <p:extLst>
      <p:ext uri="{BB962C8B-B14F-4D97-AF65-F5344CB8AC3E}">
        <p14:creationId xmlns:p14="http://schemas.microsoft.com/office/powerpoint/2010/main" val="1267727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social media login form&#10;&#10;Description automatically generated">
            <a:extLst>
              <a:ext uri="{FF2B5EF4-FFF2-40B4-BE49-F238E27FC236}">
                <a16:creationId xmlns:a16="http://schemas.microsoft.com/office/drawing/2014/main" id="{3635860C-3947-A2A1-E4A4-CE939C2426AE}"/>
              </a:ext>
            </a:extLst>
          </p:cNvPr>
          <p:cNvPicPr>
            <a:picLocks noChangeAspect="1"/>
          </p:cNvPicPr>
          <p:nvPr/>
        </p:nvPicPr>
        <p:blipFill>
          <a:blip r:embed="rId2"/>
          <a:srcRect l="24051" r="23430" b="-1"/>
          <a:stretch/>
        </p:blipFill>
        <p:spPr>
          <a:xfrm>
            <a:off x="2" y="10"/>
            <a:ext cx="5578823" cy="6028246"/>
          </a:xfrm>
          <a:custGeom>
            <a:avLst/>
            <a:gdLst/>
            <a:ahLst/>
            <a:cxnLst/>
            <a:rect l="l" t="t" r="r" b="b"/>
            <a:pathLst>
              <a:path w="5578823"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8"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p:spPr>
      </p:pic>
      <p:sp>
        <p:nvSpPr>
          <p:cNvPr id="13" name="Freeform: Shape 12">
            <a:extLst>
              <a:ext uri="{FF2B5EF4-FFF2-40B4-BE49-F238E27FC236}">
                <a16:creationId xmlns:a16="http://schemas.microsoft.com/office/drawing/2014/main" id="{E633B38B-B87A-4288-A20F-0223A6C2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sp>
        <p:nvSpPr>
          <p:cNvPr id="8" name="Content Placeholder 7">
            <a:extLst>
              <a:ext uri="{FF2B5EF4-FFF2-40B4-BE49-F238E27FC236}">
                <a16:creationId xmlns:a16="http://schemas.microsoft.com/office/drawing/2014/main" id="{A50B758B-F225-4D78-B59D-A9416E6A16D6}"/>
              </a:ext>
            </a:extLst>
          </p:cNvPr>
          <p:cNvSpPr>
            <a:spLocks noGrp="1"/>
          </p:cNvSpPr>
          <p:nvPr>
            <p:ph idx="1"/>
          </p:nvPr>
        </p:nvSpPr>
        <p:spPr>
          <a:xfrm>
            <a:off x="6096000" y="818029"/>
            <a:ext cx="5334000" cy="3810001"/>
          </a:xfrm>
        </p:spPr>
        <p:txBody>
          <a:bodyPr vert="horz" lIns="91440" tIns="45720" rIns="91440" bIns="45720" rtlCol="0" anchor="t">
            <a:normAutofit fontScale="85000" lnSpcReduction="20000"/>
          </a:bodyPr>
          <a:lstStyle/>
          <a:p>
            <a:r>
              <a:rPr lang="en-US" sz="2400" dirty="0">
                <a:ea typeface="+mn-lt"/>
                <a:cs typeface="+mn-lt"/>
              </a:rPr>
              <a:t>Users establish an account by entering information such as their name, email address, and password on the Sign-Up (Registration) Page, which is where your user registration flow starts. A new user account is subsequently generated and saved in the backend (using MongoDB) when this data has been safely transmitted there. Users may access the primary features of the program after successfully registering and creating an account.</a:t>
            </a:r>
            <a:endParaRPr lang="en-US" sz="2400" dirty="0">
              <a:solidFill>
                <a:srgbClr val="FFFFFF">
                  <a:alpha val="70000"/>
                </a:srgbClr>
              </a:solidFill>
            </a:endParaRPr>
          </a:p>
          <a:p>
            <a:endParaRPr lang="en-US" sz="2400">
              <a:solidFill>
                <a:srgbClr val="FFFFFF">
                  <a:alpha val="70000"/>
                </a:srgbClr>
              </a:solidFill>
            </a:endParaRPr>
          </a:p>
        </p:txBody>
      </p:sp>
    </p:spTree>
    <p:extLst>
      <p:ext uri="{BB962C8B-B14F-4D97-AF65-F5344CB8AC3E}">
        <p14:creationId xmlns:p14="http://schemas.microsoft.com/office/powerpoint/2010/main" val="2750787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3" name="Freeform: Shape 12">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5" name="Rectangle 14">
            <a:extLst>
              <a:ext uri="{FF2B5EF4-FFF2-40B4-BE49-F238E27FC236}">
                <a16:creationId xmlns:a16="http://schemas.microsoft.com/office/drawing/2014/main" id="{C8742881-39E4-4A95-883C-92BEB90E5D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social media post&#10;&#10;Description automatically generated">
            <a:extLst>
              <a:ext uri="{FF2B5EF4-FFF2-40B4-BE49-F238E27FC236}">
                <a16:creationId xmlns:a16="http://schemas.microsoft.com/office/drawing/2014/main" id="{8CE3F691-9EAC-1263-BA22-1AF55B8AFDA4}"/>
              </a:ext>
            </a:extLst>
          </p:cNvPr>
          <p:cNvPicPr>
            <a:picLocks noGrp="1" noChangeAspect="1"/>
          </p:cNvPicPr>
          <p:nvPr>
            <p:ph idx="1"/>
          </p:nvPr>
        </p:nvPicPr>
        <p:blipFill>
          <a:blip r:embed="rId2"/>
          <a:srcRect t="881"/>
          <a:stretch/>
        </p:blipFill>
        <p:spPr>
          <a:xfrm>
            <a:off x="1" y="10"/>
            <a:ext cx="12191998" cy="6857990"/>
          </a:xfrm>
          <a:prstGeom prst="rect">
            <a:avLst/>
          </a:prstGeom>
        </p:spPr>
      </p:pic>
      <p:sp>
        <p:nvSpPr>
          <p:cNvPr id="17" name="Freeform: Shape 16">
            <a:extLst>
              <a:ext uri="{FF2B5EF4-FFF2-40B4-BE49-F238E27FC236}">
                <a16:creationId xmlns:a16="http://schemas.microsoft.com/office/drawing/2014/main" id="{EE8087F3-C79C-45B6-B920-0683B85993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0653162" y="-776838"/>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prstClr val="white"/>
              </a:solidFill>
              <a:latin typeface="Avenir Next LT Pro" panose="020B0504020202020204" pitchFamily="34" charset="0"/>
            </a:endParaRPr>
          </a:p>
        </p:txBody>
      </p:sp>
      <p:sp>
        <p:nvSpPr>
          <p:cNvPr id="19" name="Freeform: Shape 18">
            <a:extLst>
              <a:ext uri="{FF2B5EF4-FFF2-40B4-BE49-F238E27FC236}">
                <a16:creationId xmlns:a16="http://schemas.microsoft.com/office/drawing/2014/main" id="{D5870DA8-9099-4A8F-A7A7-4C328AB66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5913098"/>
            <a:ext cx="3637107" cy="944903"/>
          </a:xfrm>
          <a:custGeom>
            <a:avLst/>
            <a:gdLst>
              <a:gd name="connsiteX0" fmla="*/ 1673074 w 4228094"/>
              <a:gd name="connsiteY0" fmla="*/ 230 h 1137038"/>
              <a:gd name="connsiteX1" fmla="*/ 3676781 w 4228094"/>
              <a:gd name="connsiteY1" fmla="*/ 298555 h 1137038"/>
              <a:gd name="connsiteX2" fmla="*/ 4025527 w 4228094"/>
              <a:gd name="connsiteY2" fmla="*/ 425010 h 1137038"/>
              <a:gd name="connsiteX3" fmla="*/ 4228094 w 4228094"/>
              <a:gd name="connsiteY3" fmla="*/ 494088 h 1137038"/>
              <a:gd name="connsiteX4" fmla="*/ 4228094 w 4228094"/>
              <a:gd name="connsiteY4" fmla="*/ 1137038 h 1137038"/>
              <a:gd name="connsiteX5" fmla="*/ 0 w 4228094"/>
              <a:gd name="connsiteY5" fmla="*/ 1137038 h 1137038"/>
              <a:gd name="connsiteX6" fmla="*/ 18109 w 4228094"/>
              <a:gd name="connsiteY6" fmla="*/ 1068877 h 1137038"/>
              <a:gd name="connsiteX7" fmla="*/ 362264 w 4228094"/>
              <a:gd name="connsiteY7" fmla="*/ 366637 h 1137038"/>
              <a:gd name="connsiteX8" fmla="*/ 1386499 w 4228094"/>
              <a:gd name="connsiteY8" fmla="*/ 1522 h 1137038"/>
              <a:gd name="connsiteX9" fmla="*/ 1673074 w 4228094"/>
              <a:gd name="connsiteY9" fmla="*/ 230 h 113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8094" h="1137038">
                <a:moveTo>
                  <a:pt x="1673074" y="230"/>
                </a:moveTo>
                <a:cubicBezTo>
                  <a:pt x="2346512" y="4287"/>
                  <a:pt x="3048424" y="63583"/>
                  <a:pt x="3676781" y="298555"/>
                </a:cubicBezTo>
                <a:cubicBezTo>
                  <a:pt x="3793275" y="342114"/>
                  <a:pt x="3909477" y="384216"/>
                  <a:pt x="4025527" y="425010"/>
                </a:cubicBezTo>
                <a:lnTo>
                  <a:pt x="4228094" y="494088"/>
                </a:lnTo>
                <a:lnTo>
                  <a:pt x="4228094" y="1137038"/>
                </a:lnTo>
                <a:lnTo>
                  <a:pt x="0" y="1137038"/>
                </a:lnTo>
                <a:lnTo>
                  <a:pt x="18109" y="1068877"/>
                </a:lnTo>
                <a:cubicBezTo>
                  <a:pt x="95047" y="799139"/>
                  <a:pt x="194962" y="542008"/>
                  <a:pt x="362264" y="366637"/>
                </a:cubicBezTo>
                <a:cubicBezTo>
                  <a:pt x="622229" y="94062"/>
                  <a:pt x="1015836" y="6565"/>
                  <a:pt x="1386499" y="1522"/>
                </a:cubicBezTo>
                <a:cubicBezTo>
                  <a:pt x="1481245" y="198"/>
                  <a:pt x="1576869" y="-349"/>
                  <a:pt x="1673074"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500">
              <a:solidFill>
                <a:schemeClr val="bg1"/>
              </a:solidFill>
              <a:latin typeface="Avenir Next LT Pro" panose="020B0504020202020204" pitchFamily="34" charset="0"/>
            </a:endParaRPr>
          </a:p>
        </p:txBody>
      </p:sp>
      <p:sp>
        <p:nvSpPr>
          <p:cNvPr id="21" name="Freeform: Shape 20">
            <a:extLst>
              <a:ext uri="{FF2B5EF4-FFF2-40B4-BE49-F238E27FC236}">
                <a16:creationId xmlns:a16="http://schemas.microsoft.com/office/drawing/2014/main" id="{F15680D9-A85E-49DF-B973-30080D6852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29359"/>
            <a:ext cx="4333874" cy="1028642"/>
          </a:xfrm>
          <a:custGeom>
            <a:avLst/>
            <a:gdLst>
              <a:gd name="connsiteX0" fmla="*/ 1576991 w 5038078"/>
              <a:gd name="connsiteY0" fmla="*/ 210 h 1238015"/>
              <a:gd name="connsiteX1" fmla="*/ 3403320 w 5038078"/>
              <a:gd name="connsiteY1" fmla="*/ 272125 h 1238015"/>
              <a:gd name="connsiteX2" fmla="*/ 4672870 w 5038078"/>
              <a:gd name="connsiteY2" fmla="*/ 693604 h 1238015"/>
              <a:gd name="connsiteX3" fmla="*/ 5038078 w 5038078"/>
              <a:gd name="connsiteY3" fmla="*/ 795929 h 1238015"/>
              <a:gd name="connsiteX4" fmla="*/ 5038078 w 5038078"/>
              <a:gd name="connsiteY4" fmla="*/ 1238015 h 1238015"/>
              <a:gd name="connsiteX5" fmla="*/ 0 w 5038078"/>
              <a:gd name="connsiteY5" fmla="*/ 1238015 h 1238015"/>
              <a:gd name="connsiteX6" fmla="*/ 19230 w 5038078"/>
              <a:gd name="connsiteY6" fmla="*/ 1159819 h 1238015"/>
              <a:gd name="connsiteX7" fmla="*/ 382219 w 5038078"/>
              <a:gd name="connsiteY7" fmla="*/ 334180 h 1238015"/>
              <a:gd name="connsiteX8" fmla="*/ 1315784 w 5038078"/>
              <a:gd name="connsiteY8" fmla="*/ 1388 h 1238015"/>
              <a:gd name="connsiteX9" fmla="*/ 1576991 w 5038078"/>
              <a:gd name="connsiteY9" fmla="*/ 210 h 123801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129518"/>
              <a:gd name="connsiteY0" fmla="*/ 1237805 h 1329245"/>
              <a:gd name="connsiteX1" fmla="*/ 19230 w 5129518"/>
              <a:gd name="connsiteY1" fmla="*/ 1159609 h 1329245"/>
              <a:gd name="connsiteX2" fmla="*/ 382219 w 5129518"/>
              <a:gd name="connsiteY2" fmla="*/ 333970 h 1329245"/>
              <a:gd name="connsiteX3" fmla="*/ 1315784 w 5129518"/>
              <a:gd name="connsiteY3" fmla="*/ 1178 h 1329245"/>
              <a:gd name="connsiteX4" fmla="*/ 1576991 w 5129518"/>
              <a:gd name="connsiteY4" fmla="*/ 0 h 1329245"/>
              <a:gd name="connsiteX5" fmla="*/ 3403320 w 5129518"/>
              <a:gd name="connsiteY5" fmla="*/ 271915 h 1329245"/>
              <a:gd name="connsiteX6" fmla="*/ 4672870 w 5129518"/>
              <a:gd name="connsiteY6" fmla="*/ 693394 h 1329245"/>
              <a:gd name="connsiteX7" fmla="*/ 5038078 w 5129518"/>
              <a:gd name="connsiteY7" fmla="*/ 795719 h 1329245"/>
              <a:gd name="connsiteX8" fmla="*/ 5129518 w 5129518"/>
              <a:gd name="connsiteY8" fmla="*/ 1329245 h 1329245"/>
              <a:gd name="connsiteX0" fmla="*/ 0 w 5049689"/>
              <a:gd name="connsiteY0" fmla="*/ 1237805 h 1423588"/>
              <a:gd name="connsiteX1" fmla="*/ 19230 w 5049689"/>
              <a:gd name="connsiteY1" fmla="*/ 1159609 h 1423588"/>
              <a:gd name="connsiteX2" fmla="*/ 382219 w 5049689"/>
              <a:gd name="connsiteY2" fmla="*/ 333970 h 1423588"/>
              <a:gd name="connsiteX3" fmla="*/ 1315784 w 5049689"/>
              <a:gd name="connsiteY3" fmla="*/ 1178 h 1423588"/>
              <a:gd name="connsiteX4" fmla="*/ 1576991 w 5049689"/>
              <a:gd name="connsiteY4" fmla="*/ 0 h 1423588"/>
              <a:gd name="connsiteX5" fmla="*/ 3403320 w 5049689"/>
              <a:gd name="connsiteY5" fmla="*/ 271915 h 1423588"/>
              <a:gd name="connsiteX6" fmla="*/ 4672870 w 5049689"/>
              <a:gd name="connsiteY6" fmla="*/ 693394 h 1423588"/>
              <a:gd name="connsiteX7" fmla="*/ 5038078 w 5049689"/>
              <a:gd name="connsiteY7" fmla="*/ 795719 h 1423588"/>
              <a:gd name="connsiteX8" fmla="*/ 5049689 w 5049689"/>
              <a:gd name="connsiteY8" fmla="*/ 1423588 h 1423588"/>
              <a:gd name="connsiteX0" fmla="*/ 0 w 5038078"/>
              <a:gd name="connsiteY0" fmla="*/ 1237805 h 1237805"/>
              <a:gd name="connsiteX1" fmla="*/ 19230 w 5038078"/>
              <a:gd name="connsiteY1" fmla="*/ 1159609 h 1237805"/>
              <a:gd name="connsiteX2" fmla="*/ 382219 w 5038078"/>
              <a:gd name="connsiteY2" fmla="*/ 333970 h 1237805"/>
              <a:gd name="connsiteX3" fmla="*/ 1315784 w 5038078"/>
              <a:gd name="connsiteY3" fmla="*/ 1178 h 1237805"/>
              <a:gd name="connsiteX4" fmla="*/ 1576991 w 5038078"/>
              <a:gd name="connsiteY4" fmla="*/ 0 h 1237805"/>
              <a:gd name="connsiteX5" fmla="*/ 3403320 w 5038078"/>
              <a:gd name="connsiteY5" fmla="*/ 271915 h 1237805"/>
              <a:gd name="connsiteX6" fmla="*/ 4672870 w 5038078"/>
              <a:gd name="connsiteY6" fmla="*/ 693394 h 1237805"/>
              <a:gd name="connsiteX7" fmla="*/ 5038078 w 5038078"/>
              <a:gd name="connsiteY7" fmla="*/ 795719 h 1237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38078" h="1237805">
                <a:moveTo>
                  <a:pt x="0" y="1237805"/>
                </a:moveTo>
                <a:lnTo>
                  <a:pt x="19230" y="1159609"/>
                </a:lnTo>
                <a:cubicBezTo>
                  <a:pt x="96961" y="850027"/>
                  <a:pt x="191605" y="533778"/>
                  <a:pt x="382219" y="333970"/>
                </a:cubicBezTo>
                <a:cubicBezTo>
                  <a:pt x="619171" y="85526"/>
                  <a:pt x="977934" y="5774"/>
                  <a:pt x="1315784" y="1178"/>
                </a:cubicBezTo>
                <a:lnTo>
                  <a:pt x="1576991" y="0"/>
                </a:lnTo>
                <a:cubicBezTo>
                  <a:pt x="2190813" y="3698"/>
                  <a:pt x="2830589" y="57744"/>
                  <a:pt x="3403320" y="271915"/>
                </a:cubicBezTo>
                <a:cubicBezTo>
                  <a:pt x="3828046" y="430728"/>
                  <a:pt x="4248519" y="568281"/>
                  <a:pt x="4672870" y="693394"/>
                </a:cubicBezTo>
                <a:lnTo>
                  <a:pt x="5038078" y="795719"/>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2458327241"/>
      </p:ext>
    </p:extLst>
  </p:cSld>
  <p:clrMapOvr>
    <a:masterClrMapping/>
  </p:clrMapOvr>
</p:sld>
</file>

<file path=ppt/theme/theme1.xml><?xml version="1.0" encoding="utf-8"?>
<a:theme xmlns:a="http://schemas.openxmlformats.org/drawingml/2006/main" name="PebbleVTI">
  <a:themeElements>
    <a:clrScheme name="AnalogousFromDarkSeedLeftStep">
      <a:dk1>
        <a:srgbClr val="000000"/>
      </a:dk1>
      <a:lt1>
        <a:srgbClr val="FFFFFF"/>
      </a:lt1>
      <a:dk2>
        <a:srgbClr val="1C2031"/>
      </a:dk2>
      <a:lt2>
        <a:srgbClr val="F0F3F2"/>
      </a:lt2>
      <a:accent1>
        <a:srgbClr val="CA458E"/>
      </a:accent1>
      <a:accent2>
        <a:srgbClr val="B934B4"/>
      </a:accent2>
      <a:accent3>
        <a:srgbClr val="9845CA"/>
      </a:accent3>
      <a:accent4>
        <a:srgbClr val="5238BA"/>
      </a:accent4>
      <a:accent5>
        <a:srgbClr val="4562CA"/>
      </a:accent5>
      <a:accent6>
        <a:srgbClr val="3488B9"/>
      </a:accent6>
      <a:hlink>
        <a:srgbClr val="3F45BF"/>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emplate>office theme</Template>
  <TotalTime>2046</TotalTime>
  <Words>768</Words>
  <Application>Microsoft Macintosh PowerPoint</Application>
  <PresentationFormat>Widescreen</PresentationFormat>
  <Paragraphs>39</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Avenir Next LT Pro Light</vt:lpstr>
      <vt:lpstr>Sitka Subheading</vt:lpstr>
      <vt:lpstr>PebbleVTI</vt:lpstr>
      <vt:lpstr>PowerPoint Presentation</vt:lpstr>
      <vt:lpstr>Net-Friends </vt:lpstr>
      <vt:lpstr>Purpose of the Web app</vt:lpstr>
      <vt:lpstr>Architecture diagram </vt:lpstr>
      <vt:lpstr>PowerPoint Presentation</vt:lpstr>
      <vt:lpstr>No Changes to the Proposal</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Net-Friends </dc:title>
  <dc:creator/>
  <cp:lastModifiedBy>Microsoft Office User</cp:lastModifiedBy>
  <cp:revision>121</cp:revision>
  <dcterms:created xsi:type="dcterms:W3CDTF">2024-10-23T09:21:01Z</dcterms:created>
  <dcterms:modified xsi:type="dcterms:W3CDTF">2024-11-11T14:51:47Z</dcterms:modified>
</cp:coreProperties>
</file>

<file path=docProps/thumbnail.jpeg>
</file>